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8" r:id="rId2"/>
    <p:sldId id="26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ia Rancur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80"/>
    <a:srgbClr val="3C75C8"/>
    <a:srgbClr val="FF9A24"/>
    <a:srgbClr val="FF9933"/>
    <a:srgbClr val="58A847"/>
    <a:srgbClr val="996600"/>
    <a:srgbClr val="D2CF8A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AAFD1-3860-419D-80AE-902EE0FE896A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6FD4D-9426-4B62-89FE-FC1AD124790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5B54F-985E-49B5-B467-3A79DE15DA26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37D1-C559-4BA4-921F-9F514A32644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BAF68-32EA-4A0D-96FE-4775AB97CBFA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001FB-2113-43E2-9F2F-620F80E7CC3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5F21E-F765-43EA-9A2F-0624A7AC3D0C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2BBF7-EDE4-405B-980B-131A30DE533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5B509-18A5-4411-B06B-C862A8871900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F8248-1DAB-4121-BF32-B1440358A78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32DC6-560B-4700-8B46-AA5028F21504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D75ED-1D96-4222-9CAC-2B747A10450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2F1A-70A5-46E3-8F8D-A8C93725B161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CC97D-99E2-4074-A712-C06603F30FB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6323F-5DC1-4994-AA5B-2C3694F38628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8D4F-7F04-4AF4-81C4-B67CAC9A534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DE02B-8810-49A3-A131-41F68F8BCE67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DCFB5-386A-4964-985C-067E669CF0B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36AF3-747F-4AD1-B941-B0981AF6FB45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65B7A-C2CC-4B75-9DE1-91A9D3E0A5D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39D2A-7850-49C2-870B-A780ED5CC793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42F9-627F-4319-9DEF-2EFB4E95D6D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3C1D20-8417-40FD-9388-81BAA65EFD31}" type="datetimeFigureOut">
              <a:rPr lang="pt-BR"/>
              <a:pPr>
                <a:defRPr/>
              </a:pPr>
              <a:t>10/08/2021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C4E921-67AE-4D48-BB32-CCD1B09AFC8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3708400" y="0"/>
            <a:ext cx="5419725" cy="519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b="1" i="1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IX</a:t>
            </a:r>
            <a:r>
              <a:rPr lang="en-US" sz="2400" b="1" i="1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400" b="1" i="1">
                <a:latin typeface="Bookman Old Style" pitchFamily="18" charset="0"/>
              </a:rPr>
              <a:t>Workshop do PPGCFau</a:t>
            </a:r>
            <a:endParaRPr lang="pt-BR" sz="2400" b="1" i="1">
              <a:latin typeface="Bookman Old Style" pitchFamily="18" charset="0"/>
            </a:endParaRPr>
          </a:p>
        </p:txBody>
      </p:sp>
      <p:sp>
        <p:nvSpPr>
          <p:cNvPr id="13315" name="Subtítulo 4"/>
          <p:cNvSpPr txBox="1">
            <a:spLocks/>
          </p:cNvSpPr>
          <p:nvPr/>
        </p:nvSpPr>
        <p:spPr bwMode="auto">
          <a:xfrm>
            <a:off x="-49213" y="1814513"/>
            <a:ext cx="9229726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50000"/>
              </a:lnSpc>
              <a:buClr>
                <a:schemeClr val="accent1"/>
              </a:buClr>
              <a:buSzPct val="76000"/>
              <a:buFont typeface="Wingdings 2" pitchFamily="18" charset="2"/>
              <a:buNone/>
            </a:pPr>
            <a:r>
              <a:rPr lang="pt-BR" sz="2400" b="1">
                <a:solidFill>
                  <a:srgbClr val="CC9900"/>
                </a:solidFill>
                <a:latin typeface="Bookman Old Style" pitchFamily="18" charset="0"/>
              </a:rPr>
              <a:t>Título</a:t>
            </a:r>
            <a:endParaRPr lang="pt-BR" sz="2800" b="1">
              <a:solidFill>
                <a:srgbClr val="CC9900"/>
              </a:solidFill>
              <a:latin typeface="Bookman Old Style" pitchFamily="18" charset="0"/>
            </a:endParaRPr>
          </a:p>
        </p:txBody>
      </p:sp>
      <p:pic>
        <p:nvPicPr>
          <p:cNvPr id="13316" name="Picture 2" descr="http://www.dema.ufscar.br/portal/images/DEMa_Imagens/Logo/logoufscar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62825" y="6223000"/>
            <a:ext cx="8096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Subtítulo 4"/>
          <p:cNvSpPr>
            <a:spLocks noGrp="1"/>
          </p:cNvSpPr>
          <p:nvPr>
            <p:ph type="subTitle" idx="1"/>
          </p:nvPr>
        </p:nvSpPr>
        <p:spPr>
          <a:xfrm>
            <a:off x="33338" y="4643438"/>
            <a:ext cx="9147175" cy="1338262"/>
          </a:xfrm>
        </p:spPr>
        <p:txBody>
          <a:bodyPr/>
          <a:lstStyle/>
          <a:p>
            <a:pPr algn="l" eaLnBrk="1" hangingPunct="1">
              <a:lnSpc>
                <a:spcPct val="70000"/>
              </a:lnSpc>
            </a:pPr>
            <a:r>
              <a:rPr lang="pt-BR" sz="2000" b="1" smtClean="0">
                <a:latin typeface="Bookman Old Style" pitchFamily="18" charset="0"/>
              </a:rPr>
              <a:t>Nome do discente:</a:t>
            </a:r>
          </a:p>
          <a:p>
            <a:pPr algn="l" eaLnBrk="1" hangingPunct="1">
              <a:lnSpc>
                <a:spcPct val="70000"/>
              </a:lnSpc>
            </a:pPr>
            <a:r>
              <a:rPr lang="pt-BR" sz="2000" b="1" smtClean="0">
                <a:latin typeface="Bookman Old Style" pitchFamily="18" charset="0"/>
              </a:rPr>
              <a:t>Nome do orientador:</a:t>
            </a:r>
          </a:p>
          <a:p>
            <a:pPr algn="l" eaLnBrk="1" hangingPunct="1">
              <a:lnSpc>
                <a:spcPct val="70000"/>
              </a:lnSpc>
            </a:pPr>
            <a:r>
              <a:rPr lang="pt-BR" sz="2000" b="1" smtClean="0">
                <a:latin typeface="Bookman Old Style" pitchFamily="18" charset="0"/>
              </a:rPr>
              <a:t>Nome do co-orientador: (apenas se oficializado)</a:t>
            </a:r>
          </a:p>
          <a:p>
            <a:pPr algn="l" eaLnBrk="1" hangingPunct="1">
              <a:lnSpc>
                <a:spcPct val="70000"/>
              </a:lnSpc>
            </a:pPr>
            <a:r>
              <a:rPr lang="pt-BR" sz="2000" b="1" smtClean="0">
                <a:latin typeface="Bookman Old Style" pitchFamily="18" charset="0"/>
              </a:rPr>
              <a:t>Nome do(s) colaborador(es): (se houver)</a:t>
            </a:r>
          </a:p>
          <a:p>
            <a:pPr algn="l" eaLnBrk="1" hangingPunct="1">
              <a:lnSpc>
                <a:spcPct val="70000"/>
              </a:lnSpc>
            </a:pPr>
            <a:endParaRPr lang="pt-BR" sz="2000" b="1" smtClean="0">
              <a:latin typeface="Bookman Old Style" pitchFamily="18" charset="0"/>
            </a:endParaRPr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6184900"/>
            <a:ext cx="81121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m 1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6237288"/>
            <a:ext cx="23002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76250"/>
            <a:ext cx="91440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2CF8A"/>
            </a:gs>
            <a:gs pos="50000">
              <a:schemeClr val="bg1"/>
            </a:gs>
            <a:gs pos="100000">
              <a:srgbClr val="D2CF8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250825" y="260350"/>
            <a:ext cx="8713788" cy="648017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4572000" y="0"/>
            <a:ext cx="3898900" cy="585788"/>
          </a:xfrm>
          <a:prstGeom prst="rect">
            <a:avLst/>
          </a:prstGeom>
          <a:solidFill>
            <a:srgbClr val="D2CF8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4714875" y="0"/>
            <a:ext cx="3673475" cy="463550"/>
          </a:xfrm>
          <a:prstGeom prst="rect">
            <a:avLst/>
          </a:prstGeom>
          <a:solidFill>
            <a:srgbClr val="FF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4572000" y="0"/>
            <a:ext cx="3632200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200" b="1" i="1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IX</a:t>
            </a:r>
            <a:r>
              <a:rPr lang="en-US" sz="2000" b="1" i="1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b="1" i="1">
                <a:latin typeface="Bookman Old Style" pitchFamily="18" charset="0"/>
              </a:rPr>
              <a:t>Workshop do PPGCFau</a:t>
            </a:r>
            <a:endParaRPr lang="pt-BR" b="1" i="1">
              <a:latin typeface="Bookman Old Style" pitchFamily="18" charset="0"/>
            </a:endParaRPr>
          </a:p>
        </p:txBody>
      </p:sp>
      <p:sp>
        <p:nvSpPr>
          <p:cNvPr id="14342" name="Retângulo 2"/>
          <p:cNvSpPr>
            <a:spLocks noChangeArrowheads="1"/>
          </p:cNvSpPr>
          <p:nvPr/>
        </p:nvSpPr>
        <p:spPr bwMode="auto">
          <a:xfrm>
            <a:off x="395288" y="836613"/>
            <a:ext cx="8424862" cy="542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t-BR" b="1">
                <a:solidFill>
                  <a:srgbClr val="CC9900"/>
                </a:solidFill>
                <a:latin typeface="Bookman Old Style" pitchFamily="18" charset="0"/>
              </a:rPr>
              <a:t>Orientações para a Apresentação Oral:</a:t>
            </a:r>
          </a:p>
          <a:p>
            <a:pPr marL="342900" indent="-342900">
              <a:buFont typeface="Calibri Light" pitchFamily="34" charset="0"/>
              <a:buAutoNum type="arabicPeriod"/>
            </a:pPr>
            <a:endParaRPr lang="pt-BR" b="1">
              <a:solidFill>
                <a:srgbClr val="CC9900"/>
              </a:solidFill>
              <a:latin typeface="Bookman Old Style" pitchFamily="18" charset="0"/>
            </a:endParaRPr>
          </a:p>
          <a:p>
            <a:pPr marL="342900" indent="-342900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lang="pt-BR" sz="1400" b="1">
                <a:latin typeface="Calibri" pitchFamily="34" charset="0"/>
              </a:rPr>
              <a:t>Cada discente das turmas de 2020 (apresentação de trabalhos em desenvolvimento) terá até 15 minutos para realizar sua apresentação;</a:t>
            </a:r>
          </a:p>
          <a:p>
            <a:pPr marL="342900" indent="-342900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lang="pt-BR" sz="1400" b="1">
                <a:latin typeface="Calibri" pitchFamily="34" charset="0"/>
              </a:rPr>
              <a:t>Cada discente das turmas de 2021 (apresentação de projetos) terá até 10 minutos para realizar sua apresentação;</a:t>
            </a:r>
          </a:p>
          <a:p>
            <a:pPr marL="342900" indent="-342900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lang="pt-BR" sz="1400" b="1">
                <a:latin typeface="Calibri" pitchFamily="34" charset="0"/>
              </a:rPr>
              <a:t>O tempo disponível para perguntas/contribuições dependerá do tempo utilizado pelo discente para a apresentação, devendo ser de no mínimo 5 minutos, portanto o tempo total de apresentação mais contribuições para os trabalhos em desenvolvimento não deverá ultrapassar 20 minutos e para os projetos 15 minutos;</a:t>
            </a:r>
          </a:p>
          <a:p>
            <a:pPr marL="342900" indent="-342900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lang="pt-BR" sz="1400" b="1">
                <a:latin typeface="Calibri" pitchFamily="34" charset="0"/>
              </a:rPr>
              <a:t>O primeiro slide deve obedecer a formatação indicada neste modelo (fonte, cor, tamanho, logomarcas e organização das informações), porém os demais slides podem seguir a formatação que o discente achar adequada (tendo como sugestão o design deste slide), mas deve conter minimamente os tópicos básicos solicitados para o resumo;</a:t>
            </a:r>
          </a:p>
          <a:p>
            <a:pPr marL="342900" indent="-342900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lang="pt-BR" sz="1400" b="1">
                <a:latin typeface="Calibri" pitchFamily="34" charset="0"/>
              </a:rPr>
              <a:t> Os critérios oficiais de avaliação das apresentações são: DOMÍNIO DO CONTEÚDO, JUSTIFICATIVA DO TRABALHO, COERÊNCIA DOS OBJETIVOS COM A METODOLOGIA APRESENTADA E COM OS RESULTADOS OBTIDOS ATÉ O MOMENTO (quando for o caso), REVISÃO BIBLIOGRÁFICA, CRONOGRAMA DE EXECUÇÃO.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</TotalTime>
  <Words>199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 Light</vt:lpstr>
      <vt:lpstr>Calibri</vt:lpstr>
      <vt:lpstr>Bookman Old Style</vt:lpstr>
      <vt:lpstr>Wingdings 2</vt:lpstr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Home</dc:creator>
  <cp:lastModifiedBy>katia.rancura</cp:lastModifiedBy>
  <cp:revision>75</cp:revision>
  <dcterms:created xsi:type="dcterms:W3CDTF">2016-08-06T03:51:34Z</dcterms:created>
  <dcterms:modified xsi:type="dcterms:W3CDTF">2021-08-10T13:54:44Z</dcterms:modified>
</cp:coreProperties>
</file>