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58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tia Rancura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8080"/>
    <a:srgbClr val="3C75C8"/>
    <a:srgbClr val="FF9A24"/>
    <a:srgbClr val="FF9933"/>
    <a:srgbClr val="58A847"/>
    <a:srgbClr val="7D0C00"/>
    <a:srgbClr val="3F8D41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5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F42F9-04A4-418D-93E2-E38E21A78F52}" type="datetimeFigureOut">
              <a:rPr lang="pt-BR"/>
              <a:pPr>
                <a:defRPr/>
              </a:pPr>
              <a:t>06/08/2020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D3ABB-3A1F-4399-A1FF-B8FEA46E795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FEE04-0798-466D-955D-576E1273C3BB}" type="datetimeFigureOut">
              <a:rPr lang="pt-BR"/>
              <a:pPr>
                <a:defRPr/>
              </a:pPr>
              <a:t>06/08/2020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875B6-BBA7-48FD-99EF-49603565E42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92EEB-C43B-4174-BE61-AF1590C6CD5A}" type="datetimeFigureOut">
              <a:rPr lang="pt-BR"/>
              <a:pPr>
                <a:defRPr/>
              </a:pPr>
              <a:t>06/08/2020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5AF5F-21D1-4309-A77C-1B22FB502BD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AEFAC-5605-4085-8543-462876EDD406}" type="datetimeFigureOut">
              <a:rPr lang="pt-BR"/>
              <a:pPr>
                <a:defRPr/>
              </a:pPr>
              <a:t>06/08/2020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54B23-58A1-4B58-93F4-566450273A3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6070B-55B7-423C-8B44-868220E9BB54}" type="datetimeFigureOut">
              <a:rPr lang="pt-BR"/>
              <a:pPr>
                <a:defRPr/>
              </a:pPr>
              <a:t>06/08/2020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80A7F-9E18-4EB0-A112-656EA267855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EA29F-85D8-4B67-B3D8-EC4B4826AA86}" type="datetimeFigureOut">
              <a:rPr lang="pt-BR"/>
              <a:pPr>
                <a:defRPr/>
              </a:pPr>
              <a:t>06/08/2020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A7C82-15E5-493E-B9A2-54DED79EDEC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3D272-E26D-49AA-96F7-E9F36597966F}" type="datetimeFigureOut">
              <a:rPr lang="pt-BR"/>
              <a:pPr>
                <a:defRPr/>
              </a:pPr>
              <a:t>06/08/2020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7E377-FB62-4D6C-B3AC-7E30C6D8CE1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F2AE9-5166-4054-920A-DD82B2965265}" type="datetimeFigureOut">
              <a:rPr lang="pt-BR"/>
              <a:pPr>
                <a:defRPr/>
              </a:pPr>
              <a:t>06/08/2020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FED1A-8DF3-4D57-AD32-4D1D72EC64F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0ADB4-F6BC-45FD-8195-F1AE77CE1AD9}" type="datetimeFigureOut">
              <a:rPr lang="pt-BR"/>
              <a:pPr>
                <a:defRPr/>
              </a:pPr>
              <a:t>06/08/2020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F8CFF-D8F4-4150-B603-5DF433FADA1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5D6EB-9F98-44E7-AFB5-68F3E15A235A}" type="datetimeFigureOut">
              <a:rPr lang="pt-BR"/>
              <a:pPr>
                <a:defRPr/>
              </a:pPr>
              <a:t>06/08/2020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58C9A-BBB5-4334-8F0F-8A3A07D42A9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6B0C6-4DB6-4A5E-BD30-69F8C9161443}" type="datetimeFigureOut">
              <a:rPr lang="pt-BR"/>
              <a:pPr>
                <a:defRPr/>
              </a:pPr>
              <a:t>06/08/2020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781FE-E8F9-41F9-A519-93CD7F23A82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5967E8-5B2E-4F3F-A470-9EA57597B57C}" type="datetimeFigureOut">
              <a:rPr lang="pt-BR"/>
              <a:pPr>
                <a:defRPr/>
              </a:pPr>
              <a:t>06/08/2020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42A801-7DFE-4604-905B-BB99E3E2185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3635375" y="-19050"/>
            <a:ext cx="541972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cs typeface="+mn-cs"/>
              </a:rPr>
              <a:t>VIII</a:t>
            </a:r>
            <a:r>
              <a:rPr lang="en-US" sz="2400" b="1" i="1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cs typeface="+mn-cs"/>
              </a:rPr>
              <a:t> </a:t>
            </a:r>
            <a:r>
              <a:rPr lang="en-US" sz="2400" b="1" i="1" dirty="0">
                <a:latin typeface="Bookman Old Style" panose="02050604050505020204" pitchFamily="18" charset="0"/>
                <a:cs typeface="+mn-cs"/>
              </a:rPr>
              <a:t>Workshop do PPGCFau</a:t>
            </a:r>
            <a:endParaRPr lang="pt-BR" sz="2400" b="1" i="1" dirty="0">
              <a:latin typeface="Bookman Old Style" panose="02050604050505020204" pitchFamily="18" charset="0"/>
              <a:cs typeface="+mn-cs"/>
            </a:endParaRPr>
          </a:p>
        </p:txBody>
      </p:sp>
      <p:sp>
        <p:nvSpPr>
          <p:cNvPr id="13315" name="Subtítulo 4"/>
          <p:cNvSpPr txBox="1">
            <a:spLocks/>
          </p:cNvSpPr>
          <p:nvPr/>
        </p:nvSpPr>
        <p:spPr bwMode="auto">
          <a:xfrm>
            <a:off x="-49213" y="1773238"/>
            <a:ext cx="9229726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50000"/>
              </a:lnSpc>
              <a:buClr>
                <a:schemeClr val="accent1"/>
              </a:buClr>
              <a:buSzPct val="76000"/>
              <a:buFont typeface="Wingdings 2" pitchFamily="18" charset="2"/>
              <a:buNone/>
            </a:pPr>
            <a:r>
              <a:rPr lang="pt-BR" sz="2400" b="1">
                <a:solidFill>
                  <a:srgbClr val="008080"/>
                </a:solidFill>
                <a:latin typeface="Bookman Old Style" pitchFamily="18" charset="0"/>
              </a:rPr>
              <a:t>Título</a:t>
            </a:r>
            <a:endParaRPr lang="pt-BR" sz="2800" b="1">
              <a:solidFill>
                <a:srgbClr val="008080"/>
              </a:solidFill>
              <a:latin typeface="Bookman Old Style" pitchFamily="18" charset="0"/>
            </a:endParaRPr>
          </a:p>
        </p:txBody>
      </p:sp>
      <p:pic>
        <p:nvPicPr>
          <p:cNvPr id="13316" name="Picture 2" descr="http://www.dema.ufscar.br/portal/images/DEMa_Imagens/Logo/logoufscar.gif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62825" y="6223000"/>
            <a:ext cx="8096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33338" y="4643438"/>
            <a:ext cx="9147175" cy="1338262"/>
          </a:xfrm>
        </p:spPr>
        <p:txBody>
          <a:bodyPr rtlCol="0">
            <a:normAutofit fontScale="85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b="1" dirty="0">
                <a:solidFill>
                  <a:srgbClr val="008080"/>
                </a:solidFill>
                <a:latin typeface="Bookman Old Style" panose="02050604050505020204" pitchFamily="18" charset="0"/>
              </a:rPr>
              <a:t>Nome do aluno:</a:t>
            </a:r>
          </a:p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b="1" dirty="0">
                <a:solidFill>
                  <a:srgbClr val="008080"/>
                </a:solidFill>
                <a:latin typeface="Bookman Old Style" panose="02050604050505020204" pitchFamily="18" charset="0"/>
              </a:rPr>
              <a:t>Nome do orientador:</a:t>
            </a:r>
          </a:p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b="1" dirty="0">
                <a:solidFill>
                  <a:srgbClr val="008080"/>
                </a:solidFill>
                <a:latin typeface="Bookman Old Style" panose="02050604050505020204" pitchFamily="18" charset="0"/>
              </a:rPr>
              <a:t>Nome do </a:t>
            </a:r>
            <a:r>
              <a:rPr lang="pt-BR" b="1" dirty="0" err="1">
                <a:solidFill>
                  <a:srgbClr val="008080"/>
                </a:solidFill>
                <a:latin typeface="Bookman Old Style" panose="02050604050505020204" pitchFamily="18" charset="0"/>
              </a:rPr>
              <a:t>co-orientador</a:t>
            </a:r>
            <a:r>
              <a:rPr lang="pt-BR" b="1" dirty="0">
                <a:solidFill>
                  <a:srgbClr val="008080"/>
                </a:solidFill>
                <a:latin typeface="Bookman Old Style" panose="02050604050505020204" pitchFamily="18" charset="0"/>
              </a:rPr>
              <a:t>: (apenas se oficializado)</a:t>
            </a:r>
          </a:p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b="1" dirty="0">
                <a:solidFill>
                  <a:srgbClr val="008080"/>
                </a:solidFill>
                <a:latin typeface="Bookman Old Style" panose="02050604050505020204" pitchFamily="18" charset="0"/>
              </a:rPr>
              <a:t>Nome do(s) colaborador(es): (se houver)</a:t>
            </a:r>
          </a:p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b="1" dirty="0">
              <a:solidFill>
                <a:srgbClr val="FF9933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13318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43888" y="6184900"/>
            <a:ext cx="811212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Imagem 1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950" y="6237288"/>
            <a:ext cx="230028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8900" y="333375"/>
            <a:ext cx="9055100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8080"/>
            </a:gs>
            <a:gs pos="99115">
              <a:srgbClr val="58A847"/>
            </a:gs>
            <a:gs pos="100000">
              <a:srgbClr val="58A847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Agrupar 1"/>
          <p:cNvGrpSpPr>
            <a:grpSpLocks/>
          </p:cNvGrpSpPr>
          <p:nvPr/>
        </p:nvGrpSpPr>
        <p:grpSpPr bwMode="auto">
          <a:xfrm>
            <a:off x="250825" y="-36513"/>
            <a:ext cx="8713788" cy="6705601"/>
            <a:chOff x="251520" y="-36662"/>
            <a:chExt cx="8712968" cy="6706022"/>
          </a:xfrm>
        </p:grpSpPr>
        <p:sp>
          <p:nvSpPr>
            <p:cNvPr id="11" name="Retângulo 10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251520" y="188778"/>
              <a:ext cx="8712968" cy="648058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80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dirty="0"/>
            </a:p>
          </p:txBody>
        </p:sp>
        <p:grpSp>
          <p:nvGrpSpPr>
            <p:cNvPr id="14341" name="Agrupar 14"/>
            <p:cNvGrpSpPr>
              <a:grpSpLocks/>
            </p:cNvGrpSpPr>
            <p:nvPr/>
          </p:nvGrpSpPr>
          <p:grpSpPr bwMode="auto">
            <a:xfrm>
              <a:off x="4561946" y="-36662"/>
              <a:ext cx="3898486" cy="585342"/>
              <a:chOff x="4561946" y="-36662"/>
              <a:chExt cx="3898486" cy="585342"/>
            </a:xfrm>
          </p:grpSpPr>
          <p:sp>
            <p:nvSpPr>
              <p:cNvPr id="13" name="Retângulo 1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4561177" y="-36662"/>
                <a:ext cx="3898533" cy="585825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808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/>
              </a:p>
            </p:txBody>
          </p:sp>
          <p:sp>
            <p:nvSpPr>
              <p:cNvPr id="4" name="Retângulo 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4673878" y="-27136"/>
                <a:ext cx="3673129" cy="463580"/>
              </a:xfrm>
              <a:prstGeom prst="rect">
                <a:avLst/>
              </a:prstGeom>
              <a:solidFill>
                <a:srgbClr val="0080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 dirty="0"/>
              </a:p>
            </p:txBody>
          </p:sp>
          <p:sp>
            <p:nvSpPr>
              <p:cNvPr id="14" name="Retângulo 1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4570701" y="-27136"/>
                <a:ext cx="3631858" cy="430240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>
                <a:spAutoFit/>
              </a:bodyPr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200" b="1" i="1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man Old Style" panose="02050604050505020204" pitchFamily="18" charset="0"/>
                    <a:cs typeface="+mn-cs"/>
                  </a:rPr>
                  <a:t>VIII</a:t>
                </a:r>
                <a:r>
                  <a:rPr lang="en-US" sz="2000" b="1" i="1" dirty="0">
                    <a:solidFill>
                      <a:srgbClr val="FF9933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man Old Style" panose="02050604050505020204" pitchFamily="18" charset="0"/>
                    <a:cs typeface="+mn-cs"/>
                  </a:rPr>
                  <a:t> </a:t>
                </a:r>
                <a:r>
                  <a:rPr lang="en-US" sz="2000" b="1" i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man Old Style" panose="02050604050505020204" pitchFamily="18" charset="0"/>
                    <a:cs typeface="+mn-cs"/>
                  </a:rPr>
                  <a:t> </a:t>
                </a:r>
                <a:r>
                  <a:rPr lang="en-US" b="1" i="1" dirty="0">
                    <a:latin typeface="Bookman Old Style" panose="02050604050505020204" pitchFamily="18" charset="0"/>
                    <a:cs typeface="+mn-cs"/>
                  </a:rPr>
                  <a:t>Workshop do PPGCFau</a:t>
                </a:r>
                <a:endParaRPr lang="pt-BR" b="1" i="1" dirty="0">
                  <a:latin typeface="Bookman Old Style" panose="02050604050505020204" pitchFamily="18" charset="0"/>
                  <a:cs typeface="+mn-cs"/>
                </a:endParaRPr>
              </a:p>
            </p:txBody>
          </p:sp>
        </p:grpSp>
      </p:grpSp>
      <p:sp>
        <p:nvSpPr>
          <p:cNvPr id="14339" name="Retângulo 2"/>
          <p:cNvSpPr>
            <a:spLocks noChangeArrowheads="1"/>
          </p:cNvSpPr>
          <p:nvPr/>
        </p:nvSpPr>
        <p:spPr bwMode="auto">
          <a:xfrm>
            <a:off x="395288" y="836613"/>
            <a:ext cx="8424862" cy="542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pt-BR" b="1">
                <a:solidFill>
                  <a:srgbClr val="008080"/>
                </a:solidFill>
                <a:latin typeface="Bookman Old Style" pitchFamily="18" charset="0"/>
              </a:rPr>
              <a:t>Orientações para a Apresentação Oral:</a:t>
            </a:r>
          </a:p>
          <a:p>
            <a:pPr marL="342900" indent="-342900">
              <a:buFont typeface="Calibri Light" pitchFamily="34" charset="0"/>
              <a:buAutoNum type="arabicPeriod"/>
            </a:pPr>
            <a:endParaRPr lang="pt-BR" b="1">
              <a:solidFill>
                <a:srgbClr val="008080"/>
              </a:solidFill>
              <a:latin typeface="Bookman Old Style" pitchFamily="18" charset="0"/>
            </a:endParaRPr>
          </a:p>
          <a:p>
            <a:pPr marL="342900" indent="-342900">
              <a:lnSpc>
                <a:spcPct val="150000"/>
              </a:lnSpc>
              <a:buFont typeface="Calibri Light" pitchFamily="34" charset="0"/>
              <a:buAutoNum type="arabicPeriod"/>
            </a:pPr>
            <a:r>
              <a:rPr lang="pt-BR" sz="1400" b="1">
                <a:latin typeface="Calibri" pitchFamily="34" charset="0"/>
              </a:rPr>
              <a:t>Cada discente das turmas de 2019 (apresentação de trabalhos em desenvolvimento) terá até 15 minutos para realizar sua apresentação;</a:t>
            </a:r>
          </a:p>
          <a:p>
            <a:pPr marL="342900" indent="-342900">
              <a:lnSpc>
                <a:spcPct val="150000"/>
              </a:lnSpc>
              <a:buFont typeface="Calibri Light" pitchFamily="34" charset="0"/>
              <a:buAutoNum type="arabicPeriod"/>
            </a:pPr>
            <a:r>
              <a:rPr lang="pt-BR" sz="1400" b="1">
                <a:latin typeface="Calibri" pitchFamily="34" charset="0"/>
              </a:rPr>
              <a:t>Cada discente das turmas de 2020 (apresentação de projetos) terá até 10 minutos para realizar sua apresentação;</a:t>
            </a:r>
          </a:p>
          <a:p>
            <a:pPr marL="342900" indent="-342900">
              <a:lnSpc>
                <a:spcPct val="150000"/>
              </a:lnSpc>
              <a:buFont typeface="Calibri Light" pitchFamily="34" charset="0"/>
              <a:buAutoNum type="arabicPeriod"/>
            </a:pPr>
            <a:r>
              <a:rPr lang="pt-BR" sz="1400" b="1">
                <a:latin typeface="Calibri" pitchFamily="34" charset="0"/>
              </a:rPr>
              <a:t>O tempo disponível para perguntas/contribuições dependerá do tempo utilizado pelo discente para a apresentação, devendo ser de no mínimo 5 minutos, portanto o tempo total de apresentação mais contribuições para os trabalhos em desenvolvimento não deverá ultrapassar 20 minutos e para os projetos 15 minutos;</a:t>
            </a:r>
          </a:p>
          <a:p>
            <a:pPr marL="342900" indent="-342900">
              <a:lnSpc>
                <a:spcPct val="150000"/>
              </a:lnSpc>
              <a:buFont typeface="Calibri Light" pitchFamily="34" charset="0"/>
              <a:buAutoNum type="arabicPeriod"/>
            </a:pPr>
            <a:r>
              <a:rPr lang="pt-BR" sz="1400" b="1">
                <a:latin typeface="Calibri" pitchFamily="34" charset="0"/>
              </a:rPr>
              <a:t>O primeiro slide deve obedecer a formatação indicada neste modelo (fonte, cor, tamanho e organização das informações), porém os demais slides podem seguir a formatação que o discente achar adequada (tendo como sugestão o design deste slide), mas deve conter minimamente os tópicos básicos solicitados para o resumo;</a:t>
            </a:r>
          </a:p>
          <a:p>
            <a:pPr marL="342900" indent="-342900">
              <a:lnSpc>
                <a:spcPct val="150000"/>
              </a:lnSpc>
              <a:buFont typeface="Calibri Light" pitchFamily="34" charset="0"/>
              <a:buAutoNum type="arabicPeriod"/>
            </a:pPr>
            <a:r>
              <a:rPr lang="pt-BR" sz="1400" b="1">
                <a:latin typeface="Calibri" pitchFamily="34" charset="0"/>
              </a:rPr>
              <a:t> Os critérios oficiais de avaliação das apresentações são: </a:t>
            </a:r>
            <a:r>
              <a:rPr lang="pt-BR" sz="1400" b="1">
                <a:solidFill>
                  <a:srgbClr val="008080"/>
                </a:solidFill>
                <a:latin typeface="Calibri" pitchFamily="34" charset="0"/>
              </a:rPr>
              <a:t>DOMÍNIO DO CONTEÚDO, JUSTIFICATIVA DO TRABALHO, COERÊNCIA DOS OBJETIVOS COM A METODOLOGIA APRESENTADA E COM OS RESULTADOS OBTIDOS ATÉ O MOMENTO (quando for o caso), REVISÃO BIBLIOGRÁFICA, CRONOGRAMA DE EXECUÇÃO.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599</TotalTime>
  <Words>198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Modelo de design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Arial</vt:lpstr>
      <vt:lpstr>Calibri Light</vt:lpstr>
      <vt:lpstr>Calibri</vt:lpstr>
      <vt:lpstr>Bookman Old Style</vt:lpstr>
      <vt:lpstr>Wingdings 2</vt:lpstr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Home</dc:creator>
  <cp:lastModifiedBy>katia.rancura</cp:lastModifiedBy>
  <cp:revision>70</cp:revision>
  <dcterms:created xsi:type="dcterms:W3CDTF">2016-08-06T03:51:34Z</dcterms:created>
  <dcterms:modified xsi:type="dcterms:W3CDTF">2020-08-06T13:24:21Z</dcterms:modified>
</cp:coreProperties>
</file>