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j2TRH+ITFLdfjNtxhtpGPgRp6u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trike="sngStrike"/>
          </a:p>
        </p:txBody>
      </p:sp>
      <p:sp>
        <p:nvSpPr>
          <p:cNvPr id="61" name="Google Shape;6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e592a0e91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0" name="Google Shape;70;g1e592a0e916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title"/>
          </p:nvPr>
        </p:nvSpPr>
        <p:spPr>
          <a:xfrm>
            <a:off x="685800" y="841860"/>
            <a:ext cx="7772100" cy="17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457200" y="1203390"/>
            <a:ext cx="8229300" cy="298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type="title"/>
          </p:nvPr>
        </p:nvSpPr>
        <p:spPr>
          <a:xfrm>
            <a:off x="685800" y="841860"/>
            <a:ext cx="7772100" cy="17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" type="body"/>
          </p:nvPr>
        </p:nvSpPr>
        <p:spPr>
          <a:xfrm>
            <a:off x="457200" y="1203390"/>
            <a:ext cx="82293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2" type="body"/>
          </p:nvPr>
        </p:nvSpPr>
        <p:spPr>
          <a:xfrm>
            <a:off x="457200" y="2761560"/>
            <a:ext cx="82293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685800" y="841860"/>
            <a:ext cx="7772100" cy="17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" type="body"/>
          </p:nvPr>
        </p:nvSpPr>
        <p:spPr>
          <a:xfrm>
            <a:off x="457200" y="1203390"/>
            <a:ext cx="40158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2" type="body"/>
          </p:nvPr>
        </p:nvSpPr>
        <p:spPr>
          <a:xfrm>
            <a:off x="4674240" y="1203390"/>
            <a:ext cx="40158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3" type="body"/>
          </p:nvPr>
        </p:nvSpPr>
        <p:spPr>
          <a:xfrm>
            <a:off x="457200" y="2761560"/>
            <a:ext cx="40158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4" type="body"/>
          </p:nvPr>
        </p:nvSpPr>
        <p:spPr>
          <a:xfrm>
            <a:off x="4674240" y="2761560"/>
            <a:ext cx="40158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5"/>
          <p:cNvSpPr txBox="1"/>
          <p:nvPr>
            <p:ph type="title"/>
          </p:nvPr>
        </p:nvSpPr>
        <p:spPr>
          <a:xfrm>
            <a:off x="685800" y="841860"/>
            <a:ext cx="7772100" cy="17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" type="body"/>
          </p:nvPr>
        </p:nvSpPr>
        <p:spPr>
          <a:xfrm>
            <a:off x="457200" y="1203390"/>
            <a:ext cx="26496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2" type="body"/>
          </p:nvPr>
        </p:nvSpPr>
        <p:spPr>
          <a:xfrm>
            <a:off x="3239640" y="1203390"/>
            <a:ext cx="26496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3" type="body"/>
          </p:nvPr>
        </p:nvSpPr>
        <p:spPr>
          <a:xfrm>
            <a:off x="6022080" y="1203390"/>
            <a:ext cx="26496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4" type="body"/>
          </p:nvPr>
        </p:nvSpPr>
        <p:spPr>
          <a:xfrm>
            <a:off x="457200" y="2761560"/>
            <a:ext cx="26496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5" type="body"/>
          </p:nvPr>
        </p:nvSpPr>
        <p:spPr>
          <a:xfrm>
            <a:off x="3239640" y="2761560"/>
            <a:ext cx="26496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6" type="body"/>
          </p:nvPr>
        </p:nvSpPr>
        <p:spPr>
          <a:xfrm>
            <a:off x="6022080" y="2761560"/>
            <a:ext cx="26496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title"/>
          </p:nvPr>
        </p:nvSpPr>
        <p:spPr>
          <a:xfrm>
            <a:off x="685800" y="841860"/>
            <a:ext cx="7772100" cy="17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body"/>
          </p:nvPr>
        </p:nvSpPr>
        <p:spPr>
          <a:xfrm>
            <a:off x="457200" y="1203390"/>
            <a:ext cx="8229300" cy="29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 txBox="1"/>
          <p:nvPr>
            <p:ph type="title"/>
          </p:nvPr>
        </p:nvSpPr>
        <p:spPr>
          <a:xfrm>
            <a:off x="685800" y="841860"/>
            <a:ext cx="7772100" cy="17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" type="body"/>
          </p:nvPr>
        </p:nvSpPr>
        <p:spPr>
          <a:xfrm>
            <a:off x="457200" y="1203390"/>
            <a:ext cx="4015800" cy="29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2" type="body"/>
          </p:nvPr>
        </p:nvSpPr>
        <p:spPr>
          <a:xfrm>
            <a:off x="4674240" y="1203390"/>
            <a:ext cx="4015800" cy="29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/>
          <p:nvPr>
            <p:ph type="title"/>
          </p:nvPr>
        </p:nvSpPr>
        <p:spPr>
          <a:xfrm>
            <a:off x="685800" y="841860"/>
            <a:ext cx="7772100" cy="17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 txBox="1"/>
          <p:nvPr>
            <p:ph idx="1" type="subTitle"/>
          </p:nvPr>
        </p:nvSpPr>
        <p:spPr>
          <a:xfrm>
            <a:off x="685800" y="841860"/>
            <a:ext cx="7772100" cy="83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/>
          <p:nvPr>
            <p:ph type="title"/>
          </p:nvPr>
        </p:nvSpPr>
        <p:spPr>
          <a:xfrm>
            <a:off x="685800" y="841860"/>
            <a:ext cx="7772100" cy="17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" type="body"/>
          </p:nvPr>
        </p:nvSpPr>
        <p:spPr>
          <a:xfrm>
            <a:off x="457200" y="1203390"/>
            <a:ext cx="40158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2" type="body"/>
          </p:nvPr>
        </p:nvSpPr>
        <p:spPr>
          <a:xfrm>
            <a:off x="4674240" y="1203390"/>
            <a:ext cx="4015800" cy="29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3" type="body"/>
          </p:nvPr>
        </p:nvSpPr>
        <p:spPr>
          <a:xfrm>
            <a:off x="457200" y="2761560"/>
            <a:ext cx="40158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1"/>
          <p:cNvSpPr txBox="1"/>
          <p:nvPr>
            <p:ph type="title"/>
          </p:nvPr>
        </p:nvSpPr>
        <p:spPr>
          <a:xfrm>
            <a:off x="685800" y="841860"/>
            <a:ext cx="7772100" cy="17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" type="body"/>
          </p:nvPr>
        </p:nvSpPr>
        <p:spPr>
          <a:xfrm>
            <a:off x="457200" y="1203390"/>
            <a:ext cx="4015800" cy="29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2" type="body"/>
          </p:nvPr>
        </p:nvSpPr>
        <p:spPr>
          <a:xfrm>
            <a:off x="4674240" y="1203390"/>
            <a:ext cx="40158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3" type="body"/>
          </p:nvPr>
        </p:nvSpPr>
        <p:spPr>
          <a:xfrm>
            <a:off x="4674240" y="2761560"/>
            <a:ext cx="40158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685800" y="841860"/>
            <a:ext cx="7772100" cy="17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457200" y="1203390"/>
            <a:ext cx="40158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4674240" y="1203390"/>
            <a:ext cx="40158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3" type="body"/>
          </p:nvPr>
        </p:nvSpPr>
        <p:spPr>
          <a:xfrm>
            <a:off x="457200" y="2761560"/>
            <a:ext cx="8229300" cy="14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685800" y="841860"/>
            <a:ext cx="7772100" cy="1790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0" type="dt"/>
          </p:nvPr>
        </p:nvSpPr>
        <p:spPr>
          <a:xfrm>
            <a:off x="628560" y="4767390"/>
            <a:ext cx="2057100" cy="27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1" type="ftr"/>
          </p:nvPr>
        </p:nvSpPr>
        <p:spPr>
          <a:xfrm>
            <a:off x="3029040" y="4767390"/>
            <a:ext cx="3085800" cy="27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2" type="sldNum"/>
          </p:nvPr>
        </p:nvSpPr>
        <p:spPr>
          <a:xfrm>
            <a:off x="6458040" y="4767390"/>
            <a:ext cx="2057100" cy="27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p3"/>
          <p:cNvSpPr txBox="1"/>
          <p:nvPr>
            <p:ph idx="1" type="body"/>
          </p:nvPr>
        </p:nvSpPr>
        <p:spPr>
          <a:xfrm>
            <a:off x="457200" y="1203390"/>
            <a:ext cx="8229300" cy="29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823B"/>
            </a:gs>
            <a:gs pos="100000">
              <a:srgbClr val="00823B"/>
            </a:gs>
          </a:gsLst>
          <a:lin ang="5400012" scaled="0"/>
        </a:gra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"/>
          <p:cNvSpPr/>
          <p:nvPr/>
        </p:nvSpPr>
        <p:spPr>
          <a:xfrm>
            <a:off x="250920" y="195210"/>
            <a:ext cx="8713500" cy="48597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"/>
          <p:cNvSpPr/>
          <p:nvPr/>
        </p:nvSpPr>
        <p:spPr>
          <a:xfrm>
            <a:off x="4572000" y="0"/>
            <a:ext cx="3898500" cy="438900"/>
          </a:xfrm>
          <a:prstGeom prst="rect">
            <a:avLst/>
          </a:prstGeom>
          <a:solidFill>
            <a:srgbClr val="00B050"/>
          </a:solidFill>
          <a:ln cap="flat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"/>
          <p:cNvSpPr/>
          <p:nvPr/>
        </p:nvSpPr>
        <p:spPr>
          <a:xfrm>
            <a:off x="4714920" y="0"/>
            <a:ext cx="3673200" cy="347400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"/>
          <p:cNvSpPr/>
          <p:nvPr/>
        </p:nvSpPr>
        <p:spPr>
          <a:xfrm>
            <a:off x="4572000" y="-60875"/>
            <a:ext cx="36318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2200"/>
              <a:buFont typeface="Bookman Old Style"/>
              <a:buNone/>
            </a:pPr>
            <a:r>
              <a:rPr b="1" lang="pt-BR" sz="2500" u="none" cap="none" strike="noStrike">
                <a:solidFill>
                  <a:srgbClr val="00823B"/>
                </a:solidFill>
                <a:latin typeface="Calibri"/>
                <a:ea typeface="Calibri"/>
                <a:cs typeface="Calibri"/>
                <a:sym typeface="Calibri"/>
              </a:rPr>
              <a:t>XIII</a:t>
            </a:r>
            <a:r>
              <a:rPr b="1" lang="pt-BR" sz="2300" u="none" cap="none" strike="noStrike">
                <a:solidFill>
                  <a:srgbClr val="CC99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Workshop do PPGCFau</a:t>
            </a:r>
            <a:endParaRPr b="1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2"/>
          <p:cNvSpPr/>
          <p:nvPr/>
        </p:nvSpPr>
        <p:spPr>
          <a:xfrm>
            <a:off x="395280" y="627480"/>
            <a:ext cx="8424300" cy="3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1800"/>
              <a:buFont typeface="Bookman Old Style"/>
              <a:buNone/>
            </a:pPr>
            <a:r>
              <a:rPr b="1" i="0" lang="pt-BR" sz="2000" u="none" cap="none" strike="noStrike">
                <a:solidFill>
                  <a:srgbClr val="00823B"/>
                </a:solidFill>
                <a:latin typeface="Calibri"/>
                <a:ea typeface="Calibri"/>
                <a:cs typeface="Calibri"/>
                <a:sym typeface="Calibri"/>
              </a:rPr>
              <a:t>Orientações para a Apresentação Oral:</a:t>
            </a:r>
            <a:endParaRPr i="0" sz="1800" u="none" cap="none" strike="noStrike">
              <a:solidFill>
                <a:srgbClr val="00823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3080" lvl="0" marL="34308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arabicPeriod"/>
            </a:pPr>
            <a:r>
              <a:rPr b="1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Cada discente da turma de 202</a:t>
            </a:r>
            <a:r>
              <a:rPr b="1" lang="pt-BR">
                <a:latin typeface="Calibri"/>
                <a:ea typeface="Calibri"/>
                <a:cs typeface="Calibri"/>
                <a:sym typeface="Calibri"/>
              </a:rPr>
              <a:t>3 e 2024</a:t>
            </a:r>
            <a:r>
              <a:rPr b="1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b="1" lang="pt-BR">
                <a:latin typeface="Calibri"/>
                <a:ea typeface="Calibri"/>
                <a:cs typeface="Calibri"/>
                <a:sym typeface="Calibri"/>
              </a:rPr>
              <a:t>projetos já em desenvolvimento com resultados)</a:t>
            </a:r>
            <a:r>
              <a:rPr b="1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terá até </a:t>
            </a:r>
            <a:r>
              <a:rPr b="1" lang="pt-B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r>
              <a:rPr b="1" i="0" lang="pt-BR" sz="1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minutos</a:t>
            </a:r>
            <a:r>
              <a:rPr b="1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realizar sua apresentação;</a:t>
            </a:r>
            <a:endParaRPr i="0" sz="1400" u="none" cap="none" strike="sng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3080" lvl="0" marL="34308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arabicPeriod"/>
            </a:pPr>
            <a:r>
              <a:rPr b="1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tempo disponível para perguntas/contribuições dependerá do tempo utilizado pelo discente para a apresentação, devendo ser de no mínimo 5 minutos, portanto o tempo total de apresentação mais contribuições para os trabalhos em desenvolvimento não deverá ultrapassar </a:t>
            </a:r>
            <a:r>
              <a:rPr b="1" i="0" lang="pt-BR" sz="1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1" lang="pt-B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b="1" i="0" lang="pt-BR" sz="1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minutos</a:t>
            </a:r>
            <a:r>
              <a:rPr b="1" i="0" lang="pt-BR" sz="1400" u="none" cap="none" strike="sng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i="0" sz="1400" u="none" cap="none" strike="sng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3080" lvl="0" marL="34308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arabicPeriod"/>
            </a:pPr>
            <a:r>
              <a:rPr b="1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primeiro slide da apresentação deve conter os elementos indicados a seguir neste modelo (logomarcas e informações</a:t>
            </a:r>
            <a:r>
              <a:rPr b="1" lang="pt-BR"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b="1" lang="pt-B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dentro do layout criado pelo discente.</a:t>
            </a:r>
            <a:r>
              <a:rPr b="1" lang="pt-BR">
                <a:latin typeface="Calibri"/>
                <a:ea typeface="Calibri"/>
                <a:cs typeface="Calibri"/>
                <a:sym typeface="Calibri"/>
              </a:rPr>
              <a:t> O</a:t>
            </a:r>
            <a:r>
              <a:rPr b="1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 demais slides podem seguir a formatação que o discente achar adequada</a:t>
            </a:r>
            <a:r>
              <a:rPr b="1" lang="pt-BR"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b="1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 conter os tópicos básicos solicitados para o resumo;</a:t>
            </a:r>
            <a:endParaRPr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3080" lvl="0" marL="34308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arabicPeriod"/>
            </a:pPr>
            <a:r>
              <a:rPr b="1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 critérios oficiais de avaliação das apresentações são: POSTURA E EXPRESSÃO, DOMÍNIO DO CONTEÚDO, JUSTIFICATIVA DO TRABALHO, REVISÃO BIBLIOGRÁFICA, CRONOGRAMA DE EXECUÇÃO, COERÊNCIA DOS OBJETIVOS COM A METODOLOGIA E RESULTADOS </a:t>
            </a:r>
            <a:r>
              <a:rPr b="1" lang="pt-BR">
                <a:latin typeface="Calibri"/>
                <a:ea typeface="Calibri"/>
                <a:cs typeface="Calibri"/>
                <a:sym typeface="Calibri"/>
              </a:rPr>
              <a:t>OBTIDOS E REFERÊNCIAS</a:t>
            </a:r>
            <a:r>
              <a:rPr b="1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e592a0e916_0_0"/>
          <p:cNvSpPr txBox="1"/>
          <p:nvPr>
            <p:ph idx="1" type="subTitle"/>
          </p:nvPr>
        </p:nvSpPr>
        <p:spPr>
          <a:xfrm>
            <a:off x="1991850" y="1640102"/>
            <a:ext cx="5160300" cy="18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Bookman Old Style"/>
              <a:buNone/>
            </a:pPr>
            <a:r>
              <a:rPr b="1" lang="pt-BR" sz="3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Título</a:t>
            </a:r>
            <a:endParaRPr b="1" sz="3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Bookman Old Style"/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Nome do </a:t>
            </a:r>
            <a:r>
              <a:rPr b="1" lang="pt-BR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discente</a:t>
            </a:r>
            <a:r>
              <a:rPr b="1" i="0" lang="pt-BR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b="1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Bookman Old Style"/>
              <a:buNone/>
            </a:pPr>
            <a:r>
              <a:rPr b="1" lang="pt-BR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Nome do orientador:</a:t>
            </a:r>
            <a:endParaRPr b="1"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Bookman Old Style"/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Nome do co-orientador: (apenas se oficializado)</a:t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Bookman Old Style"/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Nome do(s) colaborador(es): (se houver)</a:t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3" name="Google Shape;73;g1e592a0e916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010778" y="25753188"/>
            <a:ext cx="1920026" cy="611369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1e592a0e916_0_0" title="tarja PPGCFau (5)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599277"/>
            <a:ext cx="8839201" cy="440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1e592a0e916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67500" y="373350"/>
            <a:ext cx="3236900" cy="276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2016-08-06T03:51:34Z</dcterms:created>
  <dc:creator>Home</dc:creator>
</cp:coreProperties>
</file>